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65"/>
  </p:notesMasterIdLst>
  <p:sldIdLst>
    <p:sldId id="569" r:id="rId11"/>
    <p:sldId id="257" r:id="rId12"/>
    <p:sldId id="515" r:id="rId13"/>
    <p:sldId id="571" r:id="rId14"/>
    <p:sldId id="400" r:id="rId15"/>
    <p:sldId id="593" r:id="rId16"/>
    <p:sldId id="345" r:id="rId17"/>
    <p:sldId id="600" r:id="rId18"/>
    <p:sldId id="605" r:id="rId19"/>
    <p:sldId id="574" r:id="rId20"/>
    <p:sldId id="565" r:id="rId21"/>
    <p:sldId id="337" r:id="rId22"/>
    <p:sldId id="625" r:id="rId23"/>
    <p:sldId id="614" r:id="rId24"/>
    <p:sldId id="615" r:id="rId25"/>
    <p:sldId id="476" r:id="rId26"/>
    <p:sldId id="621" r:id="rId27"/>
    <p:sldId id="559" r:id="rId28"/>
    <p:sldId id="561" r:id="rId29"/>
    <p:sldId id="563" r:id="rId30"/>
    <p:sldId id="562" r:id="rId31"/>
    <p:sldId id="566" r:id="rId32"/>
    <p:sldId id="291" r:id="rId33"/>
    <p:sldId id="616" r:id="rId34"/>
    <p:sldId id="522" r:id="rId35"/>
    <p:sldId id="523" r:id="rId36"/>
    <p:sldId id="549" r:id="rId37"/>
    <p:sldId id="524" r:id="rId38"/>
    <p:sldId id="568" r:id="rId39"/>
    <p:sldId id="577" r:id="rId40"/>
    <p:sldId id="578" r:id="rId41"/>
    <p:sldId id="622" r:id="rId42"/>
    <p:sldId id="579" r:id="rId43"/>
    <p:sldId id="619" r:id="rId44"/>
    <p:sldId id="620" r:id="rId45"/>
    <p:sldId id="581" r:id="rId46"/>
    <p:sldId id="582" r:id="rId47"/>
    <p:sldId id="623" r:id="rId48"/>
    <p:sldId id="584" r:id="rId49"/>
    <p:sldId id="585" r:id="rId50"/>
    <p:sldId id="624" r:id="rId51"/>
    <p:sldId id="587" r:id="rId52"/>
    <p:sldId id="588" r:id="rId53"/>
    <p:sldId id="592" r:id="rId54"/>
    <p:sldId id="572" r:id="rId55"/>
    <p:sldId id="513" r:id="rId56"/>
    <p:sldId id="511" r:id="rId57"/>
    <p:sldId id="552" r:id="rId58"/>
    <p:sldId id="617" r:id="rId59"/>
    <p:sldId id="535" r:id="rId60"/>
    <p:sldId id="555" r:id="rId61"/>
    <p:sldId id="536" r:id="rId62"/>
    <p:sldId id="567" r:id="rId63"/>
    <p:sldId id="332" r:id="rId64"/>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66679B"/>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869"/>
    <p:restoredTop sz="84184"/>
  </p:normalViewPr>
  <p:slideViewPr>
    <p:cSldViewPr snapToGrid="0" snapToObjects="1">
      <p:cViewPr varScale="1">
        <p:scale>
          <a:sx n="175" d="100"/>
          <a:sy n="175" d="100"/>
        </p:scale>
        <p:origin x="744" y="184"/>
      </p:cViewPr>
      <p:guideLst>
        <p:guide orient="horz" pos="2682"/>
        <p:guide pos="3878"/>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a:t>Variant calling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a:t>Variant calling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rgbClr val="89AE0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Variant calling </a:t>
          </a:r>
          <a:endParaRPr lang="en-US" sz="1500" kern="1200" dirty="0"/>
        </a:p>
      </dsp:txBody>
      <dsp:txXfrm>
        <a:off x="1481798" y="3146815"/>
        <a:ext cx="1687225"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rgbClr val="89AE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Variant calling </a:t>
          </a:r>
          <a:endParaRPr lang="en-US" sz="1500" kern="1200" dirty="0"/>
        </a:p>
      </dsp:txBody>
      <dsp:txXfrm>
        <a:off x="1481798" y="3146815"/>
        <a:ext cx="1687225"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11/3/20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898367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a:t>
            </a:r>
            <a:r>
              <a:rPr lang="en-US" dirty="0" err="1"/>
              <a:t>flowcell</a:t>
            </a:r>
            <a:r>
              <a:rPr lang="en-US" dirty="0"/>
              <a:t>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3149806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54</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273378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10</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2076937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2020-11-03</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6678000" y="648000"/>
            <a:ext cx="2214000" cy="715460"/>
          </a:xfrm>
          <a:prstGeom prst="rect">
            <a:avLst/>
          </a:prstGeom>
        </p:spPr>
      </p:pic>
      <p:pic>
        <p:nvPicPr>
          <p:cNvPr id="7" name="Picture 6"/>
          <p:cNvPicPr>
            <a:picLocks/>
          </p:cNvPicPr>
          <p:nvPr/>
        </p:nvPicPr>
        <p:blipFill rotWithShape="1">
          <a:blip r:embed="rId8">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youtube.com/watch?v=fCd6B5HRaZ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Workflows</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Workflows</a:t>
            </a:r>
          </a:p>
        </p:txBody>
      </p:sp>
    </p:spTree>
    <p:extLst>
      <p:ext uri="{BB962C8B-B14F-4D97-AF65-F5344CB8AC3E}">
        <p14:creationId xmlns:p14="http://schemas.microsoft.com/office/powerpoint/2010/main" val="41509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72716" y="552781"/>
            <a:ext cx="7355432" cy="745200"/>
          </a:xfrm>
        </p:spPr>
        <p:txBody>
          <a:bodyPr/>
          <a:lstStyle/>
          <a:p>
            <a:r>
              <a:rPr lang="en-US" sz="3600" dirty="0"/>
              <a:t>Workflow conventions</a:t>
            </a:r>
          </a:p>
        </p:txBody>
      </p:sp>
      <p:sp>
        <p:nvSpPr>
          <p:cNvPr id="10" name="Shape 571"/>
          <p:cNvSpPr txBox="1">
            <a:spLocks/>
          </p:cNvSpPr>
          <p:nvPr/>
        </p:nvSpPr>
        <p:spPr>
          <a:xfrm>
            <a:off x="747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en-US" sz="2400" dirty="0"/>
          </a:p>
          <a:p>
            <a:pPr>
              <a:defRPr sz="1800"/>
            </a:pPr>
            <a:r>
              <a:rPr lang="en-US" sz="2400" dirty="0"/>
              <a:t>Create a new output file in each process – don’t </a:t>
            </a:r>
            <a:r>
              <a:rPr lang="en-US" sz="2400" dirty="0" err="1"/>
              <a:t>owerwrite</a:t>
            </a:r>
            <a:r>
              <a:rPr lang="en-US" sz="2400" dirty="0"/>
              <a:t>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691278" y="489171"/>
            <a:ext cx="8091900" cy="745200"/>
          </a:xfrm>
        </p:spPr>
        <p:txBody>
          <a:bodyPr/>
          <a:lstStyle/>
          <a:p>
            <a:r>
              <a:rPr lang="en-GB" sz="2800" dirty="0"/>
              <a:t>Example: 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563834371"/>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911011" cy="1216403"/>
          </a:xfrm>
        </p:spPr>
        <p:txBody>
          <a:bodyPr/>
          <a:lstStyle/>
          <a:p>
            <a:pPr algn="l"/>
            <a:r>
              <a:rPr lang="en-GB" dirty="0"/>
              <a:t>Basic Variant Calling in one sample</a:t>
            </a:r>
          </a:p>
        </p:txBody>
      </p:sp>
    </p:spTree>
    <p:extLst>
      <p:ext uri="{BB962C8B-B14F-4D97-AF65-F5344CB8AC3E}">
        <p14:creationId xmlns:p14="http://schemas.microsoft.com/office/powerpoint/2010/main" val="4238391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91414" y="652009"/>
            <a:ext cx="8091900" cy="745200"/>
          </a:xfrm>
        </p:spPr>
        <p:txBody>
          <a:bodyPr/>
          <a:lstStyle/>
          <a:p>
            <a:r>
              <a:rPr lang="en-GB" sz="2800"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383016544"/>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6180" y="3530000"/>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27572" y="3544345"/>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fontScale="90000"/>
          </a:bodyPr>
          <a:lstStyle/>
          <a:p>
            <a:r>
              <a:rPr lang="en-US" dirty="0"/>
              <a:t>Alignment</a:t>
            </a:r>
          </a:p>
        </p:txBody>
      </p:sp>
      <p:sp>
        <p:nvSpPr>
          <p:cNvPr id="7" name="TextBox 6"/>
          <p:cNvSpPr txBox="1"/>
          <p:nvPr/>
        </p:nvSpPr>
        <p:spPr>
          <a:xfrm>
            <a:off x="4515382" y="3827684"/>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
        <p:nvSpPr>
          <p:cNvPr id="3" name="textruta 2">
            <a:extLst>
              <a:ext uri="{FF2B5EF4-FFF2-40B4-BE49-F238E27FC236}">
                <a16:creationId xmlns:a16="http://schemas.microsoft.com/office/drawing/2014/main" id="{28CAB609-AD8E-2E43-9E13-9FABA2C2D4ED}"/>
              </a:ext>
            </a:extLst>
          </p:cNvPr>
          <p:cNvSpPr txBox="1"/>
          <p:nvPr/>
        </p:nvSpPr>
        <p:spPr>
          <a:xfrm>
            <a:off x="307885" y="1059542"/>
            <a:ext cx="2252540" cy="646331"/>
          </a:xfrm>
          <a:prstGeom prst="rect">
            <a:avLst/>
          </a:prstGeom>
          <a:noFill/>
        </p:spPr>
        <p:txBody>
          <a:bodyPr wrap="none" rtlCol="0">
            <a:spAutoFit/>
          </a:bodyPr>
          <a:lstStyle/>
          <a:p>
            <a:r>
              <a:rPr lang="en-US" dirty="0">
                <a:latin typeface="Monaco" charset="0"/>
                <a:ea typeface="Monaco" charset="0"/>
                <a:cs typeface="Monaco" charset="0"/>
              </a:rPr>
              <a:t>module load bwa</a:t>
            </a:r>
          </a:p>
          <a:p>
            <a:endParaRPr lang="en-GB" dirty="0"/>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401442" y="2140441"/>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rcRect b="16498"/>
          <a:stretch/>
        </p:blipFill>
        <p:spPr>
          <a:xfrm>
            <a:off x="451579" y="2255077"/>
            <a:ext cx="5388684" cy="3511536"/>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1176401" y="1621987"/>
            <a:ext cx="369043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5247790" y="2843561"/>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851"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5352805" y="3029821"/>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The reference genome</a:t>
            </a:r>
          </a:p>
          <a:p>
            <a:pPr>
              <a:buFont typeface="Wingdings" charset="2"/>
              <a:buChar char="§"/>
            </a:pPr>
            <a:r>
              <a:rPr lang="en-US" dirty="0"/>
              <a:t>Genetic variation</a:t>
            </a:r>
          </a:p>
          <a:p>
            <a:pPr>
              <a:buFont typeface="Wingdings" charset="2"/>
              <a:buChar char="§"/>
            </a:pPr>
            <a:r>
              <a:rPr lang="en-US" dirty="0"/>
              <a:t>Workflows</a:t>
            </a:r>
          </a:p>
          <a:p>
            <a:pPr>
              <a:buFont typeface="Wingdings" charset="2"/>
              <a:buChar char="§"/>
            </a:pPr>
            <a:r>
              <a:rPr lang="en-US" dirty="0"/>
              <a:t>Basic variant calling in one sample</a:t>
            </a:r>
          </a:p>
          <a:p>
            <a:pPr>
              <a:buFont typeface="Wingdings" charset="2"/>
              <a:buChar char="§"/>
            </a:pPr>
            <a:r>
              <a:rPr lang="en-US" dirty="0"/>
              <a:t>Basic variant calling in cohort</a:t>
            </a:r>
          </a:p>
          <a:p>
            <a:pPr>
              <a:buFont typeface="Wingdings" charset="2"/>
              <a:buChar char="§"/>
            </a:pPr>
            <a:r>
              <a:rPr lang="en-US" dirty="0"/>
              <a:t>GATK Best practices</a:t>
            </a:r>
          </a:p>
          <a:p>
            <a:pPr>
              <a:buFont typeface="Wingdings" charset="2"/>
              <a:buChar char="§"/>
            </a:pPr>
            <a:r>
              <a:rPr lang="en-US" dirty="0"/>
              <a:t>Introduction to exercise</a:t>
            </a:r>
          </a:p>
          <a:p>
            <a:pPr>
              <a:buFont typeface="Wingdings" charset="2"/>
              <a:buChar char="§"/>
            </a:pPr>
            <a:endParaRPr lang="en-US" dirty="0"/>
          </a:p>
        </p:txBody>
      </p:sp>
      <p:sp>
        <p:nvSpPr>
          <p:cNvPr id="3" name="Title 2"/>
          <p:cNvSpPr>
            <a:spLocks noGrp="1"/>
          </p:cNvSpPr>
          <p:nvPr>
            <p:ph type="title"/>
          </p:nvPr>
        </p:nvSpPr>
        <p:spPr/>
        <p:txBody>
          <a:bodyPr/>
          <a:lstStyle/>
          <a:p>
            <a:r>
              <a:rPr lang="en-US" dirty="0"/>
              <a:t>Talk 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a:t>
            </a:r>
            <a:r>
              <a:rPr lang="en-US" i="1" dirty="0"/>
              <a:t>combination of the sample id and run id</a:t>
            </a:r>
          </a:p>
          <a:p>
            <a:pPr marL="400050" lvl="1" indent="0">
              <a:buNone/>
            </a:pPr>
            <a:r>
              <a:rPr lang="en-US" b="1" dirty="0"/>
              <a:t>RGLB</a:t>
            </a:r>
            <a:r>
              <a:rPr lang="en-US" dirty="0"/>
              <a:t> = Library prep </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403739"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5" name="TextBox 4"/>
          <p:cNvSpPr txBox="1"/>
          <p:nvPr/>
        </p:nvSpPr>
        <p:spPr>
          <a:xfrm>
            <a:off x="252000" y="27820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1903" y="27820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2000" y="23392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1903" y="23392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557978" y="354572"/>
            <a:ext cx="6165186" cy="745200"/>
          </a:xfrm>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2425896743"/>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777097"/>
            <a:ext cx="8640000" cy="4629229"/>
          </a:xfrm>
        </p:spPr>
        <p:txBody>
          <a:bodyPr>
            <a:normAutofit/>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a:xfrm>
            <a:off x="530780" y="451674"/>
            <a:ext cx="7698819" cy="745200"/>
          </a:xfrm>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7598275" cy="4724086"/>
          </a:xfrm>
          <a:prstGeom prst="rect">
            <a:avLst/>
          </a:prstGeom>
        </p:spPr>
      </p:pic>
      <p:sp>
        <p:nvSpPr>
          <p:cNvPr id="2" name="textruta 1">
            <a:extLst>
              <a:ext uri="{FF2B5EF4-FFF2-40B4-BE49-F238E27FC236}">
                <a16:creationId xmlns:a16="http://schemas.microsoft.com/office/drawing/2014/main" id="{7C89594C-75AD-1044-95FF-385D9AE8E219}"/>
              </a:ext>
            </a:extLst>
          </p:cNvPr>
          <p:cNvSpPr txBox="1"/>
          <p:nvPr/>
        </p:nvSpPr>
        <p:spPr>
          <a:xfrm>
            <a:off x="374073" y="6425738"/>
            <a:ext cx="7712368" cy="369332"/>
          </a:xfrm>
          <a:prstGeom prst="rect">
            <a:avLst/>
          </a:prstGeom>
          <a:noFill/>
        </p:spPr>
        <p:txBody>
          <a:bodyPr wrap="none" rtlCol="0">
            <a:spAutoFit/>
          </a:bodyPr>
          <a:lstStyle/>
          <a:p>
            <a:r>
              <a:rPr lang="en-GB" dirty="0"/>
              <a:t>For more info: https://</a:t>
            </a:r>
            <a:r>
              <a:rPr lang="en-GB" dirty="0" err="1"/>
              <a:t>www.youtube.com</a:t>
            </a:r>
            <a:r>
              <a:rPr lang="en-GB" dirty="0"/>
              <a:t>/</a:t>
            </a:r>
            <a:r>
              <a:rPr lang="en-GB" dirty="0" err="1"/>
              <a:t>watch?v</a:t>
            </a:r>
            <a:r>
              <a:rPr lang="en-GB" dirty="0"/>
              <a:t>=</a:t>
            </a:r>
            <a:r>
              <a:rPr lang="en-GB" dirty="0" err="1"/>
              <a:t>NQHGkVGICpY</a:t>
            </a:r>
            <a:endParaRPr lang="en-GB" dirty="0"/>
          </a:p>
        </p:txBody>
      </p:sp>
    </p:spTree>
    <p:extLst>
      <p:ext uri="{BB962C8B-B14F-4D97-AF65-F5344CB8AC3E}">
        <p14:creationId xmlns:p14="http://schemas.microsoft.com/office/powerpoint/2010/main" val="836026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2" name="Rektangel 1">
            <a:extLst>
              <a:ext uri="{FF2B5EF4-FFF2-40B4-BE49-F238E27FC236}">
                <a16:creationId xmlns:a16="http://schemas.microsoft.com/office/drawing/2014/main" id="{B396C136-9FA6-6F41-BCD7-30116FC23721}"/>
              </a:ext>
            </a:extLst>
          </p:cNvPr>
          <p:cNvSpPr/>
          <p:nvPr/>
        </p:nvSpPr>
        <p:spPr>
          <a:xfrm>
            <a:off x="7538225" y="4014439"/>
            <a:ext cx="1694985" cy="14385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11262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cohort</a:t>
            </a:r>
          </a:p>
        </p:txBody>
      </p:sp>
      <p:sp>
        <p:nvSpPr>
          <p:cNvPr id="3" name="Platshållare för innehåll 2">
            <a:extLst>
              <a:ext uri="{FF2B5EF4-FFF2-40B4-BE49-F238E27FC236}">
                <a16:creationId xmlns:a16="http://schemas.microsoft.com/office/drawing/2014/main" id="{1EC751E7-C7A1-E143-9968-BB5A62C33A0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26674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187779" y="227702"/>
            <a:ext cx="2432957" cy="745200"/>
          </a:xfrm>
        </p:spPr>
        <p:txBody>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pic>
        <p:nvPicPr>
          <p:cNvPr id="2049" name="Picture 1" descr="page5image3175213440">
            <a:extLst>
              <a:ext uri="{FF2B5EF4-FFF2-40B4-BE49-F238E27FC236}">
                <a16:creationId xmlns:a16="http://schemas.microsoft.com/office/drawing/2014/main" id="{3791A042-DA83-D94B-8083-E04FC93E1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441" y="227702"/>
            <a:ext cx="5702482" cy="6050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ruta 6">
            <a:extLst>
              <a:ext uri="{FF2B5EF4-FFF2-40B4-BE49-F238E27FC236}">
                <a16:creationId xmlns:a16="http://schemas.microsoft.com/office/drawing/2014/main" id="{9C809B9B-1F16-0B41-8EA2-1123F0C933B9}"/>
              </a:ext>
            </a:extLst>
          </p:cNvPr>
          <p:cNvSpPr txBox="1"/>
          <p:nvPr/>
        </p:nvSpPr>
        <p:spPr>
          <a:xfrm>
            <a:off x="473529" y="3314700"/>
            <a:ext cx="184731" cy="369332"/>
          </a:xfrm>
          <a:prstGeom prst="rect">
            <a:avLst/>
          </a:prstGeom>
          <a:noFill/>
        </p:spPr>
        <p:txBody>
          <a:bodyPr wrap="none" rtlCol="0">
            <a:spAutoFit/>
          </a:bodyPr>
          <a:lstStyle/>
          <a:p>
            <a:endParaRPr lang="en-GB" dirty="0"/>
          </a:p>
        </p:txBody>
      </p:sp>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2887441" y="6392826"/>
            <a:ext cx="6991941" cy="1429447"/>
          </a:xfrm>
        </p:spPr>
        <p:txBody>
          <a:bodyPr>
            <a:normAutofit/>
          </a:bodyPr>
          <a:lstStyle/>
          <a:p>
            <a:pPr marL="0" indent="0">
              <a:buNone/>
            </a:pPr>
            <a:r>
              <a:rPr lang="en-US" sz="1600" dirty="0">
                <a:hlinkClick r:id="rId4"/>
              </a:rPr>
              <a:t>https://www.youtube.com/watch?v=fCd6B5HRaZ8</a:t>
            </a:r>
            <a:endParaRPr lang="en-US" sz="1600" dirty="0"/>
          </a:p>
          <a:p>
            <a:pPr marL="0" indent="0">
              <a:buNone/>
            </a:pPr>
            <a:endParaRPr lang="en-US" sz="1600" dirty="0"/>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67990" y="429278"/>
            <a:ext cx="9144000" cy="745200"/>
          </a:xfrm>
        </p:spPr>
        <p:txBody>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861775" y="1450149"/>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3801532" y="1591733"/>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5985936" y="1938867"/>
            <a:ext cx="2904066" cy="3539430"/>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Basic variant calling in cohort</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4" name="Ned 3">
            <a:extLst>
              <a:ext uri="{FF2B5EF4-FFF2-40B4-BE49-F238E27FC236}">
                <a16:creationId xmlns:a16="http://schemas.microsoft.com/office/drawing/2014/main" id="{C2B36481-F83D-BC46-B39C-0CD0C9F2F8BA}"/>
              </a:ext>
            </a:extLst>
          </p:cNvPr>
          <p:cNvSpPr/>
          <p:nvPr/>
        </p:nvSpPr>
        <p:spPr>
          <a:xfrm>
            <a:off x="6969512" y="385646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7733751"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8497990"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8518260" cy="1216403"/>
          </a:xfrm>
        </p:spPr>
        <p:txBody>
          <a:bodyPr/>
          <a:lstStyle/>
          <a:p>
            <a:pPr algn="l"/>
            <a:r>
              <a:rPr lang="en-GB" dirty="0"/>
              <a:t>GATK’s best practices for germline short variant discovery</a:t>
            </a:r>
          </a:p>
        </p:txBody>
      </p:sp>
    </p:spTree>
    <p:extLst>
      <p:ext uri="{BB962C8B-B14F-4D97-AF65-F5344CB8AC3E}">
        <p14:creationId xmlns:p14="http://schemas.microsoft.com/office/powerpoint/2010/main" val="3791948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 best practices workflow for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346325" y="315684"/>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1240972" y="5263013"/>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7162449" y="5263013"/>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574755" cy="1216403"/>
          </a:xfrm>
        </p:spPr>
        <p:txBody>
          <a:bodyPr/>
          <a:lstStyle/>
          <a:p>
            <a:pPr algn="l"/>
            <a:r>
              <a:rPr lang="en-GB" dirty="0"/>
              <a:t>Reference genome and genetic variation</a:t>
            </a:r>
            <a:br>
              <a:rPr lang="en-GB" dirty="0"/>
            </a:br>
            <a:endParaRPr lang="en-GB" dirty="0"/>
          </a:p>
        </p:txBody>
      </p:sp>
    </p:spTree>
    <p:extLst>
      <p:ext uri="{BB962C8B-B14F-4D97-AF65-F5344CB8AC3E}">
        <p14:creationId xmlns:p14="http://schemas.microsoft.com/office/powerpoint/2010/main" val="601338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rcRect r="8058"/>
          <a:stretch/>
        </p:blipFill>
        <p:spPr>
          <a:xfrm>
            <a:off x="1009787" y="146957"/>
            <a:ext cx="6550342" cy="6240941"/>
          </a:xfrm>
        </p:spPr>
      </p:pic>
    </p:spTree>
    <p:extLst>
      <p:ext uri="{BB962C8B-B14F-4D97-AF65-F5344CB8AC3E}">
        <p14:creationId xmlns:p14="http://schemas.microsoft.com/office/powerpoint/2010/main" val="944026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782678" y="466714"/>
            <a:ext cx="7961272" cy="745200"/>
          </a:xfrm>
        </p:spPr>
        <p:txBody>
          <a:bodyPr/>
          <a:lstStyle/>
          <a:p>
            <a:r>
              <a:rPr lang="en-GB" sz="4000" dirty="0"/>
              <a:t>GATK best practices workflow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2925734" y="1472818"/>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6881009"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145794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8314439" cy="1216403"/>
          </a:xfrm>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8"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500244" y="5081281"/>
            <a:ext cx="8143510" cy="1754326"/>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The </a:t>
            </a:r>
            <a:r>
              <a:rPr lang="en-GB" i="1" dirty="0"/>
              <a:t>LCT </a:t>
            </a:r>
            <a:r>
              <a:rPr lang="en-GB" dirty="0"/>
              <a:t>gene on chromosome 2 encodes lactase </a:t>
            </a:r>
          </a:p>
          <a:p>
            <a:pPr marL="285750" indent="-285750">
              <a:buFont typeface="Arial" panose="020B0604020202020204" pitchFamily="34" charset="0"/>
              <a:buChar char="•"/>
            </a:pPr>
            <a:r>
              <a:rPr lang="en-GB" dirty="0"/>
              <a:t>Genetic variation upstream of the LCT gene cause the lactase persistent phenotype </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1182166" y="642492"/>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61695976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pic>
        <p:nvPicPr>
          <p:cNvPr id="4" name="Picture 3"/>
          <p:cNvPicPr>
            <a:picLocks noChangeAspect="1"/>
          </p:cNvPicPr>
          <p:nvPr/>
        </p:nvPicPr>
        <p:blipFill>
          <a:blip r:embed="rId2"/>
          <a:stretch>
            <a:fillRect/>
          </a:stretch>
        </p:blipFill>
        <p:spPr>
          <a:xfrm>
            <a:off x="307885" y="2577351"/>
            <a:ext cx="3509538" cy="1680324"/>
          </a:xfrm>
          <a:prstGeom prst="rect">
            <a:avLst/>
          </a:prstGeom>
        </p:spPr>
      </p:pic>
      <p:sp>
        <p:nvSpPr>
          <p:cNvPr id="5" name="TextBox 4"/>
          <p:cNvSpPr txBox="1"/>
          <p:nvPr/>
        </p:nvSpPr>
        <p:spPr>
          <a:xfrm>
            <a:off x="3961625" y="1662281"/>
            <a:ext cx="5225911" cy="4083810"/>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HG19: 250 gaps</a:t>
            </a:r>
          </a:p>
          <a:p>
            <a:endParaRPr lang="en-US" dirty="0">
              <a:cs typeface="Courier"/>
            </a:endParaRPr>
          </a:p>
          <a:p>
            <a:r>
              <a:rPr lang="en-US" dirty="0"/>
              <a:t>HG38 is the latest version of the human reference genome, but we will work with HG19.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298443" y="325200"/>
            <a:ext cx="6242400" cy="745200"/>
          </a:xfrm>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
        <p:nvSpPr>
          <p:cNvPr id="2" name="textruta 1">
            <a:extLst>
              <a:ext uri="{FF2B5EF4-FFF2-40B4-BE49-F238E27FC236}">
                <a16:creationId xmlns:a16="http://schemas.microsoft.com/office/drawing/2014/main" id="{98C252F1-5BB1-EA49-9D89-51F3B59A12C0}"/>
              </a:ext>
            </a:extLst>
          </p:cNvPr>
          <p:cNvSpPr txBox="1"/>
          <p:nvPr/>
        </p:nvSpPr>
        <p:spPr>
          <a:xfrm>
            <a:off x="6540843" y="3122141"/>
            <a:ext cx="2240692" cy="923330"/>
          </a:xfrm>
          <a:prstGeom prst="rect">
            <a:avLst/>
          </a:prstGeom>
          <a:noFill/>
        </p:spPr>
        <p:txBody>
          <a:bodyPr wrap="square" rtlCol="0">
            <a:spAutoFit/>
          </a:bodyPr>
          <a:lstStyle/>
          <a:p>
            <a:r>
              <a:rPr lang="en-GB" dirty="0"/>
              <a:t>First look at video about this linked from schedule!</a:t>
            </a:r>
          </a:p>
        </p:txBody>
      </p:sp>
    </p:spTree>
    <p:extLst>
      <p:ext uri="{BB962C8B-B14F-4D97-AF65-F5344CB8AC3E}">
        <p14:creationId xmlns:p14="http://schemas.microsoft.com/office/powerpoint/2010/main" val="1843561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7</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Allows efficient random access</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Tree>
    <p:extLst>
      <p:ext uri="{BB962C8B-B14F-4D97-AF65-F5344CB8AC3E}">
        <p14:creationId xmlns:p14="http://schemas.microsoft.com/office/powerpoint/2010/main" val="1708175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01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326458" y="442829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247013" y="6211669"/>
            <a:ext cx="8896987"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36744</TotalTime>
  <Words>5022</Words>
  <Application>Microsoft Macintosh PowerPoint</Application>
  <PresentationFormat>Bildspel på skärmen (4:3)</PresentationFormat>
  <Paragraphs>475</Paragraphs>
  <Slides>54</Slides>
  <Notes>36</Notes>
  <HiddenSlides>9</HiddenSlides>
  <MMClips>0</MMClips>
  <ScaleCrop>false</ScaleCrop>
  <HeadingPairs>
    <vt:vector size="6" baseType="variant">
      <vt:variant>
        <vt:lpstr>Använt teckensnitt</vt:lpstr>
      </vt:variant>
      <vt:variant>
        <vt:i4>9</vt:i4>
      </vt:variant>
      <vt:variant>
        <vt:lpstr>Tema</vt:lpstr>
      </vt:variant>
      <vt:variant>
        <vt:i4>10</vt:i4>
      </vt:variant>
      <vt:variant>
        <vt:lpstr>Bildrubriker</vt:lpstr>
      </vt:variant>
      <vt:variant>
        <vt:i4>54</vt:i4>
      </vt:variant>
    </vt:vector>
  </HeadingPairs>
  <TitlesOfParts>
    <vt:vector size="73" baseType="lpstr">
      <vt:lpstr>Arial</vt:lpstr>
      <vt:lpstr>ArialMT</vt:lpstr>
      <vt:lpstr>Calibri</vt:lpstr>
      <vt:lpstr>Century Gothic</vt:lpstr>
      <vt:lpstr>Courier</vt:lpstr>
      <vt:lpstr>Courier New</vt:lpstr>
      <vt:lpstr>Helvetica</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Workflows</vt:lpstr>
      <vt:lpstr>Talk Overview</vt:lpstr>
      <vt:lpstr>Illumina Sequencing  </vt:lpstr>
      <vt:lpstr>Reference genome and genetic variation </vt:lpstr>
      <vt:lpstr>The reference genome</vt:lpstr>
      <vt:lpstr>Keep track of the Reference version</vt:lpstr>
      <vt:lpstr>File Indices</vt:lpstr>
      <vt:lpstr>Genetic variation</vt:lpstr>
      <vt:lpstr>Reference- and Alternatve Alleles</vt:lpstr>
      <vt:lpstr>Workflows</vt:lpstr>
      <vt:lpstr>What is a workflow</vt:lpstr>
      <vt:lpstr>Workflow conventions</vt:lpstr>
      <vt:lpstr>Example: Basic variant calling in one sample</vt:lpstr>
      <vt:lpstr>Basic Variant Calling in one sample</vt:lpstr>
      <vt:lpstr>Alignment</vt:lpstr>
      <vt:lpstr>Alignment</vt:lpstr>
      <vt:lpstr>Burrows-Wheeler Aligner</vt:lpstr>
      <vt:lpstr>Alignment</vt:lpstr>
      <vt:lpstr>Output from mapping - Sam format</vt:lpstr>
      <vt:lpstr>Convert to Bam </vt:lpstr>
      <vt:lpstr>Read groups</vt:lpstr>
      <vt:lpstr>Paired-End data</vt:lpstr>
      <vt:lpstr>Paired-end data</vt:lpstr>
      <vt:lpstr>Variant calling</vt:lpstr>
      <vt:lpstr>Detecting variants in  reads</vt:lpstr>
      <vt:lpstr>Variant Calling HaplotypeCaller</vt:lpstr>
      <vt:lpstr>Variant Call Format (VCF)</vt:lpstr>
      <vt:lpstr>Variant Call Format (VCF)</vt:lpstr>
      <vt:lpstr>Variant calling in cohort</vt:lpstr>
      <vt:lpstr>GVCF Files are valid VCFs with extra information</vt:lpstr>
      <vt:lpstr>Basic variant calling in cohort</vt:lpstr>
      <vt:lpstr>Variant Call Format (VCF)</vt:lpstr>
      <vt:lpstr>GATK’s best practices for germline short variant discovery</vt:lpstr>
      <vt:lpstr>PowerPoint-presentation</vt:lpstr>
      <vt:lpstr>GATK best practices workflow for variant discovery  </vt:lpstr>
      <vt:lpstr>Mark Duplicates</vt:lpstr>
      <vt:lpstr>Duplicate reads</vt:lpstr>
      <vt:lpstr>PowerPoint-presentation</vt:lpstr>
      <vt:lpstr>Base Quality Score Recalibration (BQSR)</vt:lpstr>
      <vt:lpstr>Base Quality Score Recalibration (BQSR)</vt:lpstr>
      <vt:lpstr>PowerPoint-presentation</vt:lpstr>
      <vt:lpstr>Filter variants</vt:lpstr>
      <vt:lpstr>Filtering</vt:lpstr>
      <vt:lpstr>GATK best practices workflow </vt:lpstr>
      <vt:lpstr>Today’s lab</vt:lpstr>
      <vt:lpstr>1000 Genomes data</vt:lpstr>
      <vt:lpstr>The Lactase enzyme </vt:lpstr>
      <vt:lpstr>part one:  variant calling in one sample </vt:lpstr>
      <vt:lpstr>Basic variant calling in one sample</vt:lpstr>
      <vt:lpstr>Part two (if you have time):  variant calling in cohort </vt:lpstr>
      <vt:lpstr>Joint variant calling workflow</vt:lpstr>
      <vt:lpstr>Part three (if you have time):  Follow GATK best practices for  short variant discovery </vt:lpstr>
      <vt:lpstr>GATK’s best practises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476</cp:revision>
  <cp:lastPrinted>2017-05-17T06:27:05Z</cp:lastPrinted>
  <dcterms:created xsi:type="dcterms:W3CDTF">2017-01-13T10:12:06Z</dcterms:created>
  <dcterms:modified xsi:type="dcterms:W3CDTF">2020-11-03T16:31:05Z</dcterms:modified>
</cp:coreProperties>
</file>